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sldIdLst>
    <p:sldId id="256" r:id="rId5"/>
    <p:sldId id="258" r:id="rId6"/>
    <p:sldId id="257" r:id="rId7"/>
  </p:sldIdLst>
  <p:sldSz cx="12192000" cy="6858000"/>
  <p:notesSz cx="6858000" cy="9144000"/>
  <p:embeddedFontLs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oppins" panose="020B0604020202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A13"/>
    <a:srgbClr val="F66A13"/>
    <a:srgbClr val="20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5998" y="2777268"/>
            <a:ext cx="3665174" cy="167536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cs typeface="Calibri Light"/>
              </a:rPr>
              <a:t>NHS</a:t>
            </a:r>
            <a:br>
              <a:rPr lang="en-US" b="1" dirty="0">
                <a:solidFill>
                  <a:schemeClr val="bg1"/>
                </a:solidFill>
                <a:cs typeface="Calibri Light"/>
              </a:rPr>
            </a:br>
            <a:r>
              <a:rPr lang="en-US" b="1" dirty="0">
                <a:solidFill>
                  <a:schemeClr val="bg1"/>
                </a:solidFill>
                <a:cs typeface="Calibri Light"/>
              </a:rPr>
              <a:t>PENSIONS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94AC60-FD06-480A-866D-653EF18B7681}"/>
              </a:ext>
            </a:extLst>
          </p:cNvPr>
          <p:cNvSpPr txBox="1"/>
          <p:nvPr/>
        </p:nvSpPr>
        <p:spPr>
          <a:xfrm>
            <a:off x="1282141" y="1187515"/>
            <a:ext cx="2103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66A13"/>
                </a:solidFill>
              </a:rPr>
              <a:t>GEORGE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GEORGIOU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National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Pensions Officer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CF74FC-EE25-4783-BF42-65275338E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5998" y="50006"/>
            <a:ext cx="2160000" cy="2160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925C009-7CF3-44A0-8E20-0A9AB3B82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9" t="34100" r="36331" b="23726"/>
          <a:stretch/>
        </p:blipFill>
        <p:spPr bwMode="auto">
          <a:xfrm rot="5400000">
            <a:off x="713871" y="2838529"/>
            <a:ext cx="3240000" cy="3240000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0EA6A88-E9DB-443F-9B82-7341269FA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418373"/>
              </p:ext>
            </p:extLst>
          </p:nvPr>
        </p:nvGraphicFramePr>
        <p:xfrm>
          <a:off x="0" y="3"/>
          <a:ext cx="12184521" cy="665101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77245">
                  <a:extLst>
                    <a:ext uri="{9D8B030D-6E8A-4147-A177-3AD203B41FA5}">
                      <a16:colId xmlns:a16="http://schemas.microsoft.com/office/drawing/2014/main" val="3404841882"/>
                    </a:ext>
                  </a:extLst>
                </a:gridCol>
                <a:gridCol w="3502224">
                  <a:extLst>
                    <a:ext uri="{9D8B030D-6E8A-4147-A177-3AD203B41FA5}">
                      <a16:colId xmlns:a16="http://schemas.microsoft.com/office/drawing/2014/main" val="679381650"/>
                    </a:ext>
                  </a:extLst>
                </a:gridCol>
                <a:gridCol w="1312791">
                  <a:extLst>
                    <a:ext uri="{9D8B030D-6E8A-4147-A177-3AD203B41FA5}">
                      <a16:colId xmlns:a16="http://schemas.microsoft.com/office/drawing/2014/main" val="1580917039"/>
                    </a:ext>
                  </a:extLst>
                </a:gridCol>
                <a:gridCol w="2238317">
                  <a:extLst>
                    <a:ext uri="{9D8B030D-6E8A-4147-A177-3AD203B41FA5}">
                      <a16:colId xmlns:a16="http://schemas.microsoft.com/office/drawing/2014/main" val="940090304"/>
                    </a:ext>
                  </a:extLst>
                </a:gridCol>
                <a:gridCol w="3853944">
                  <a:extLst>
                    <a:ext uri="{9D8B030D-6E8A-4147-A177-3AD203B41FA5}">
                      <a16:colId xmlns:a16="http://schemas.microsoft.com/office/drawing/2014/main" val="4115266644"/>
                    </a:ext>
                  </a:extLst>
                </a:gridCol>
              </a:tblGrid>
              <a:tr h="424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3" marR="41893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A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 Scheme</a:t>
                      </a:r>
                    </a:p>
                  </a:txBody>
                  <a:tcPr marL="41893" marR="41893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A1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2008 Section</a:t>
                      </a:r>
                      <a:endParaRPr lang="en-GB" dirty="0">
                        <a:latin typeface="+mj-lt"/>
                      </a:endParaRPr>
                    </a:p>
                  </a:txBody>
                  <a:tcPr marL="41893" marR="41893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A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1995 Section</a:t>
                      </a:r>
                    </a:p>
                  </a:txBody>
                  <a:tcPr marL="41893" marR="41893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A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5469"/>
                  </a:ext>
                </a:extLst>
              </a:tr>
              <a:tr h="9924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aseline="0" dirty="0">
                          <a:effectLst/>
                          <a:latin typeface="+mj-lt"/>
                        </a:rPr>
                        <a:t>Membership</a:t>
                      </a:r>
                      <a:endParaRPr lang="en-GB" sz="12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3" marR="4189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A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Service from 1 April 2015 (except for protected members who will join later, or not at all)</a:t>
                      </a:r>
                    </a:p>
                  </a:txBody>
                  <a:tcPr marL="41893" marR="4189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+mj-lt"/>
                        </a:rPr>
                        <a:t>For new employees from 1 April 2008 to 31 March 2015 (and for 1995 section members who elect to join under NHS Pensions Choice or Choice 2)</a:t>
                      </a:r>
                    </a:p>
                  </a:txBody>
                  <a:tcPr marL="41893" marR="4189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 employees joining NHS before 1 April 2008</a:t>
                      </a:r>
                      <a:endParaRPr lang="en-GB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3" marR="4189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16047"/>
                  </a:ext>
                </a:extLst>
              </a:tr>
              <a:tr h="48869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Pension Type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3" marR="4189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A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Defined Benefit Career Average </a:t>
                      </a:r>
                      <a:endParaRPr lang="en-GB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3" marR="4189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Defined Benefit Final Salary</a:t>
                      </a:r>
                      <a:endParaRPr lang="en-GB" sz="1400" b="0" dirty="0">
                        <a:latin typeface="+mj-lt"/>
                      </a:endParaRPr>
                    </a:p>
                  </a:txBody>
                  <a:tcPr marL="41893" marR="4189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Defined Benefit Final Salary </a:t>
                      </a:r>
                      <a:endParaRPr lang="en-GB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3" marR="4189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907378"/>
                  </a:ext>
                </a:extLst>
              </a:tr>
              <a:tr h="4031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Accrual Rate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3" marR="4189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A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1/54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 marL="41893" marR="4189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1/60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 marL="41893" marR="4189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1/80</a:t>
                      </a: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(plus lump sum of 3 times pension)</a:t>
                      </a:r>
                      <a:endParaRPr lang="en-GB" sz="1400" b="0" dirty="0">
                        <a:latin typeface="+mj-lt"/>
                      </a:endParaRPr>
                    </a:p>
                  </a:txBody>
                  <a:tcPr marL="41893" marR="4189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96235"/>
                  </a:ext>
                </a:extLst>
              </a:tr>
              <a:tr h="48869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Revaluation of Pension 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3" marR="4189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A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Increased in line with CPI Price Inflation + 1.5%</a:t>
                      </a:r>
                      <a:endParaRPr lang="en-GB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3" marR="4189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Accrued pension based on final salary</a:t>
                      </a:r>
                      <a:endParaRPr lang="en-GB" sz="1400" b="0" dirty="0">
                        <a:latin typeface="+mj-lt"/>
                      </a:endParaRPr>
                    </a:p>
                  </a:txBody>
                  <a:tcPr marL="41893" marR="41893" marT="0" marB="0" anchor="ctr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Accrued pension based on final salary</a:t>
                      </a:r>
                      <a:endParaRPr lang="en-GB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3" marR="4189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80956"/>
                  </a:ext>
                </a:extLst>
              </a:tr>
              <a:tr h="10894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Pension Age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3" marR="4189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A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Normal Pension Age is your State Pension Age (minimum 65).  State Pension Ages can be seen in Section 2.3.</a:t>
                      </a:r>
                      <a:endParaRPr lang="en-GB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+mj-lt"/>
                        </a:rPr>
                        <a:t>65</a:t>
                      </a:r>
                    </a:p>
                    <a:p>
                      <a:pPr algn="ctr"/>
                      <a:r>
                        <a:rPr lang="en-GB" sz="1400" b="0" dirty="0">
                          <a:latin typeface="+mj-lt"/>
                        </a:rPr>
                        <a:t>Pension can be started anytime between 55 and 75</a:t>
                      </a:r>
                    </a:p>
                  </a:txBody>
                  <a:tcPr marL="41893" marR="41893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+mj-lt"/>
                        </a:rPr>
                        <a:t>60 (Members with Special Class status have a pension age of 55)</a:t>
                      </a:r>
                    </a:p>
                    <a:p>
                      <a:pPr algn="ctr"/>
                      <a:endParaRPr lang="en-GB" sz="1400" b="0" dirty="0">
                        <a:latin typeface="+mj-lt"/>
                      </a:endParaRPr>
                    </a:p>
                    <a:p>
                      <a:pPr algn="ctr"/>
                      <a:r>
                        <a:rPr lang="en-GB" sz="1400" b="0" dirty="0">
                          <a:latin typeface="+mj-lt"/>
                        </a:rPr>
                        <a:t>Pension can be started anytime between age 55 (50 for some) and 75</a:t>
                      </a:r>
                    </a:p>
                  </a:txBody>
                  <a:tcPr marL="41893" marR="4189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626899"/>
                  </a:ext>
                </a:extLst>
              </a:tr>
              <a:tr h="2761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Contributions 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3" marR="4189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A1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baseline="-25000" dirty="0">
                          <a:effectLst/>
                          <a:latin typeface="+mj-lt"/>
                        </a:rPr>
                        <a:t>Across the three defined benefit schemes contributions are based on full time equivalent (FTE) pensionable salary:</a:t>
                      </a:r>
                    </a:p>
                  </a:txBody>
                  <a:tcPr marL="41893" marR="4189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75534969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1893" marR="4189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A1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FTE Pensionable Salary </a:t>
                      </a:r>
                      <a:r>
                        <a:rPr lang="en-GB" sz="1400" b="1" dirty="0">
                          <a:latin typeface="+mj-lt"/>
                        </a:rPr>
                        <a:t>   </a:t>
                      </a:r>
                    </a:p>
                    <a:p>
                      <a:pPr algn="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&lt;£15,432</a:t>
                      </a:r>
                    </a:p>
                    <a:p>
                      <a:pPr algn="r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£15,432 - £21,477 </a:t>
                      </a:r>
                    </a:p>
                    <a:p>
                      <a:pPr algn="r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£21,478 - £26,823 </a:t>
                      </a:r>
                    </a:p>
                    <a:p>
                      <a:pPr algn="r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£26,824 - £47,845 </a:t>
                      </a:r>
                    </a:p>
                    <a:p>
                      <a:pPr algn="r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£47,846 - £70,630</a:t>
                      </a:r>
                    </a:p>
                    <a:p>
                      <a:pPr algn="r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£70,631 - £111,376 </a:t>
                      </a:r>
                    </a:p>
                    <a:p>
                      <a:pPr algn="r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£111,377+ </a:t>
                      </a:r>
                      <a:endParaRPr lang="en-GB" sz="1200" dirty="0">
                        <a:latin typeface="+mj-lt"/>
                      </a:endParaRPr>
                    </a:p>
                    <a:p>
                      <a:pPr algn="r"/>
                      <a:endParaRPr lang="en-GB" sz="1400" dirty="0">
                        <a:latin typeface="+mj-lt"/>
                      </a:endParaRPr>
                    </a:p>
                  </a:txBody>
                  <a:tcPr marL="41893" marR="41893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41893" marR="41893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Contribution Rate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5.0%                  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5.6%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7.1%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9.3%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12.5% 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13.5%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14.5%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+mj-lt"/>
                      </a:endParaRPr>
                    </a:p>
                  </a:txBody>
                  <a:tcPr marL="41893" marR="4189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80021445"/>
                  </a:ext>
                </a:extLst>
              </a:tr>
              <a:tr h="53722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1893" marR="4189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A1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Source: GMB Guide to NHS Pension Schemes</a:t>
                      </a:r>
                    </a:p>
                  </a:txBody>
                  <a:tcPr marL="41893" marR="41893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8712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51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6E82252D-944A-4DD0-8207-278B9B3F4E5F}"/>
              </a:ext>
            </a:extLst>
          </p:cNvPr>
          <p:cNvSpPr/>
          <p:nvPr/>
        </p:nvSpPr>
        <p:spPr>
          <a:xfrm>
            <a:off x="2905884" y="4083945"/>
            <a:ext cx="2804909" cy="1071476"/>
          </a:xfrm>
          <a:prstGeom prst="homePlate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Members who first joined after March 2012 are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affected</a:t>
            </a: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702CD3F4-25F4-4368-95A4-66057378A3DE}"/>
              </a:ext>
            </a:extLst>
          </p:cNvPr>
          <p:cNvSpPr/>
          <p:nvPr/>
        </p:nvSpPr>
        <p:spPr>
          <a:xfrm flipH="1">
            <a:off x="118200" y="4083945"/>
            <a:ext cx="2804909" cy="1071476"/>
          </a:xfrm>
          <a:prstGeom prst="homePlate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Members in service on or before 31 March 2012 are in scope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7B11651-5800-4498-878A-FA090117C692}"/>
              </a:ext>
            </a:extLst>
          </p:cNvPr>
          <p:cNvSpPr/>
          <p:nvPr/>
        </p:nvSpPr>
        <p:spPr>
          <a:xfrm>
            <a:off x="7902586" y="359961"/>
            <a:ext cx="1875323" cy="1064932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Immediate Choice: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Decision as soon as practicable after April 2022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116F00-EE14-428C-AF29-D2981EB2936B}"/>
              </a:ext>
            </a:extLst>
          </p:cNvPr>
          <p:cNvSpPr/>
          <p:nvPr/>
        </p:nvSpPr>
        <p:spPr>
          <a:xfrm>
            <a:off x="10113788" y="359961"/>
            <a:ext cx="1875323" cy="1064932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DCU: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Decision when benefits become payable</a:t>
            </a: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6201D2B7-9C28-485E-AE1F-E86E1587AD99}"/>
              </a:ext>
            </a:extLst>
          </p:cNvPr>
          <p:cNvSpPr/>
          <p:nvPr/>
        </p:nvSpPr>
        <p:spPr>
          <a:xfrm>
            <a:off x="8842940" y="4083945"/>
            <a:ext cx="3176268" cy="1071476"/>
          </a:xfrm>
          <a:prstGeom prst="homePlate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All active members in legacy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shcemes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are placed into reformed schemes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C94632-4CBA-450C-B4BA-71B84C0664BC}"/>
              </a:ext>
            </a:extLst>
          </p:cNvPr>
          <p:cNvSpPr/>
          <p:nvPr/>
        </p:nvSpPr>
        <p:spPr>
          <a:xfrm>
            <a:off x="2773698" y="2335551"/>
            <a:ext cx="238773" cy="312282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5EC4307-FA14-4B98-9CE3-08C06DC3E7C3}"/>
              </a:ext>
            </a:extLst>
          </p:cNvPr>
          <p:cNvSpPr/>
          <p:nvPr/>
        </p:nvSpPr>
        <p:spPr>
          <a:xfrm>
            <a:off x="4246413" y="2329941"/>
            <a:ext cx="238773" cy="312282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BFFFA0-9F50-4ADB-A6A7-62460715C767}"/>
              </a:ext>
            </a:extLst>
          </p:cNvPr>
          <p:cNvSpPr/>
          <p:nvPr/>
        </p:nvSpPr>
        <p:spPr>
          <a:xfrm>
            <a:off x="8720860" y="2329941"/>
            <a:ext cx="238773" cy="312282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56193AC-8577-4A7C-B790-3C45E56D0C6F}"/>
              </a:ext>
            </a:extLst>
          </p:cNvPr>
          <p:cNvSpPr/>
          <p:nvPr/>
        </p:nvSpPr>
        <p:spPr>
          <a:xfrm>
            <a:off x="10887184" y="2329941"/>
            <a:ext cx="238773" cy="312282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50" name="Arrow: Notched Right 49">
            <a:extLst>
              <a:ext uri="{FF2B5EF4-FFF2-40B4-BE49-F238E27FC236}">
                <a16:creationId xmlns:a16="http://schemas.microsoft.com/office/drawing/2014/main" id="{7D6F7FD9-205A-4ABF-AD36-49278065FC42}"/>
              </a:ext>
            </a:extLst>
          </p:cNvPr>
          <p:cNvSpPr/>
          <p:nvPr/>
        </p:nvSpPr>
        <p:spPr>
          <a:xfrm>
            <a:off x="227159" y="3067166"/>
            <a:ext cx="11761952" cy="723668"/>
          </a:xfrm>
          <a:prstGeom prst="notchedRightArrow">
            <a:avLst>
              <a:gd name="adj1" fmla="val 53100"/>
              <a:gd name="adj2" fmla="val 42636"/>
            </a:avLst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Legacy schemes							    Reformed schemes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BE1ED19-A8E3-4DA8-A63B-E00ADBEFAE4D}"/>
              </a:ext>
            </a:extLst>
          </p:cNvPr>
          <p:cNvSpPr/>
          <p:nvPr/>
        </p:nvSpPr>
        <p:spPr>
          <a:xfrm>
            <a:off x="4362544" y="2889411"/>
            <a:ext cx="4469776" cy="723668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Period where affected members can choose between legacy &amp; reformed scheme benefits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BFB131-EEFB-4220-BA12-EF9C60B349B3}"/>
              </a:ext>
            </a:extLst>
          </p:cNvPr>
          <p:cNvCxnSpPr>
            <a:cxnSpLocks/>
          </p:cNvCxnSpPr>
          <p:nvPr/>
        </p:nvCxnSpPr>
        <p:spPr>
          <a:xfrm>
            <a:off x="2893084" y="2574904"/>
            <a:ext cx="0" cy="1553921"/>
          </a:xfrm>
          <a:prstGeom prst="line">
            <a:avLst/>
          </a:prstGeom>
          <a:ln w="76200">
            <a:solidFill>
              <a:srgbClr val="FF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4D0EB0-1857-453B-BDAA-B58C70CA3DBC}"/>
              </a:ext>
            </a:extLst>
          </p:cNvPr>
          <p:cNvCxnSpPr>
            <a:cxnSpLocks/>
          </p:cNvCxnSpPr>
          <p:nvPr/>
        </p:nvCxnSpPr>
        <p:spPr>
          <a:xfrm flipH="1">
            <a:off x="4362012" y="2457802"/>
            <a:ext cx="934" cy="993405"/>
          </a:xfrm>
          <a:prstGeom prst="line">
            <a:avLst/>
          </a:prstGeom>
          <a:ln w="76200">
            <a:solidFill>
              <a:srgbClr val="FF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C3A757-F915-484D-B8A3-127A4F5E25C4}"/>
              </a:ext>
            </a:extLst>
          </p:cNvPr>
          <p:cNvCxnSpPr>
            <a:cxnSpLocks/>
          </p:cNvCxnSpPr>
          <p:nvPr/>
        </p:nvCxnSpPr>
        <p:spPr>
          <a:xfrm>
            <a:off x="8841180" y="2486081"/>
            <a:ext cx="0" cy="2669340"/>
          </a:xfrm>
          <a:prstGeom prst="line">
            <a:avLst/>
          </a:prstGeom>
          <a:ln w="76200">
            <a:solidFill>
              <a:srgbClr val="FF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6EFED3-CAAE-41EF-8084-327C262CFA33}"/>
              </a:ext>
            </a:extLst>
          </p:cNvPr>
          <p:cNvCxnSpPr>
            <a:cxnSpLocks/>
          </p:cNvCxnSpPr>
          <p:nvPr/>
        </p:nvCxnSpPr>
        <p:spPr>
          <a:xfrm flipH="1">
            <a:off x="11006570" y="2423908"/>
            <a:ext cx="1889" cy="835395"/>
          </a:xfrm>
          <a:prstGeom prst="line">
            <a:avLst/>
          </a:prstGeom>
          <a:ln w="76200">
            <a:solidFill>
              <a:srgbClr val="FF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29C2754-93D2-4A6F-982F-6A86E5D5A9FD}"/>
              </a:ext>
            </a:extLst>
          </p:cNvPr>
          <p:cNvSpPr txBox="1"/>
          <p:nvPr/>
        </p:nvSpPr>
        <p:spPr>
          <a:xfrm>
            <a:off x="2250119" y="1960609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6A13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April 2012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AA48C-E1FF-4EC8-B207-383D9D76AD62}"/>
              </a:ext>
            </a:extLst>
          </p:cNvPr>
          <p:cNvSpPr txBox="1"/>
          <p:nvPr/>
        </p:nvSpPr>
        <p:spPr>
          <a:xfrm>
            <a:off x="3735416" y="1970195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6A13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April 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E90C5-4BB2-496E-A109-441ABD4BB4A4}"/>
              </a:ext>
            </a:extLst>
          </p:cNvPr>
          <p:cNvSpPr txBox="1"/>
          <p:nvPr/>
        </p:nvSpPr>
        <p:spPr>
          <a:xfrm>
            <a:off x="8172435" y="1960609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6A13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April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2C338-A006-401A-B658-452984161BCE}"/>
              </a:ext>
            </a:extLst>
          </p:cNvPr>
          <p:cNvSpPr txBox="1"/>
          <p:nvPr/>
        </p:nvSpPr>
        <p:spPr>
          <a:xfrm>
            <a:off x="9993932" y="1577051"/>
            <a:ext cx="2025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6A13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Point when benefits are payable (e.g. retirement)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31150-C11E-46AC-A3B4-D23353BEB9AA}"/>
              </a:ext>
            </a:extLst>
          </p:cNvPr>
          <p:cNvSpPr txBox="1"/>
          <p:nvPr/>
        </p:nvSpPr>
        <p:spPr>
          <a:xfrm>
            <a:off x="9712097" y="738538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6A13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OR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6A13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D0CF3E-23BA-47A9-90C8-6F5C04A16F17}"/>
              </a:ext>
            </a:extLst>
          </p:cNvPr>
          <p:cNvSpPr/>
          <p:nvPr/>
        </p:nvSpPr>
        <p:spPr>
          <a:xfrm>
            <a:off x="7170256" y="2342093"/>
            <a:ext cx="238773" cy="312282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DE7FF4E-3E89-46A4-BAFB-A5A6A34CD905}"/>
              </a:ext>
            </a:extLst>
          </p:cNvPr>
          <p:cNvCxnSpPr>
            <a:cxnSpLocks/>
          </p:cNvCxnSpPr>
          <p:nvPr/>
        </p:nvCxnSpPr>
        <p:spPr>
          <a:xfrm>
            <a:off x="7289642" y="2581446"/>
            <a:ext cx="0" cy="401337"/>
          </a:xfrm>
          <a:prstGeom prst="line">
            <a:avLst/>
          </a:prstGeom>
          <a:ln w="76200">
            <a:solidFill>
              <a:srgbClr val="FF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97D035F-2BD3-4E30-920D-3D59D7D3DD9E}"/>
              </a:ext>
            </a:extLst>
          </p:cNvPr>
          <p:cNvSpPr txBox="1"/>
          <p:nvPr/>
        </p:nvSpPr>
        <p:spPr>
          <a:xfrm>
            <a:off x="6412737" y="1960609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6A13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August 2020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47ACD5-1D90-4916-BFE5-8E75F2FF3ACB}"/>
              </a:ext>
            </a:extLst>
          </p:cNvPr>
          <p:cNvSpPr/>
          <p:nvPr/>
        </p:nvSpPr>
        <p:spPr>
          <a:xfrm>
            <a:off x="7018708" y="2254276"/>
            <a:ext cx="540000" cy="540000"/>
          </a:xfrm>
          <a:prstGeom prst="ellipse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We Are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04BEE9-5096-40D7-9E84-30E206A2BA94}"/>
              </a:ext>
            </a:extLst>
          </p:cNvPr>
          <p:cNvSpPr txBox="1"/>
          <p:nvPr/>
        </p:nvSpPr>
        <p:spPr>
          <a:xfrm>
            <a:off x="227159" y="333848"/>
            <a:ext cx="4465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6A13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Diagram of the Choice and Pension Reform Process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7CD715-6DF1-4144-919D-0BA9C04AF4A1}"/>
              </a:ext>
            </a:extLst>
          </p:cNvPr>
          <p:cNvSpPr txBox="1"/>
          <p:nvPr/>
        </p:nvSpPr>
        <p:spPr>
          <a:xfrm>
            <a:off x="30815" y="6551473"/>
            <a:ext cx="10269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Adapted from:  CP253 </a:t>
            </a:r>
            <a:r>
              <a:rPr kumimoji="0" lang="en-GB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Public service pension schemes: changes to the transitional arrangement to the 2015 schemes Consultation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(HM Treasury) </a:t>
            </a:r>
          </a:p>
        </p:txBody>
      </p:sp>
    </p:spTree>
    <p:extLst>
      <p:ext uri="{BB962C8B-B14F-4D97-AF65-F5344CB8AC3E}">
        <p14:creationId xmlns:p14="http://schemas.microsoft.com/office/powerpoint/2010/main" val="1016952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4A02CC2240124E99257BB8B5F8ED1D" ma:contentTypeVersion="10" ma:contentTypeDescription="Create a new document." ma:contentTypeScope="" ma:versionID="b113dfc98546e48f07c1c5cff28af6f4">
  <xsd:schema xmlns:xsd="http://www.w3.org/2001/XMLSchema" xmlns:xs="http://www.w3.org/2001/XMLSchema" xmlns:p="http://schemas.microsoft.com/office/2006/metadata/properties" xmlns:ns2="18c99b8a-e573-4357-9a16-b4f1771f6f85" xmlns:ns3="ddfdf747-a048-41c3-8d40-ab7bda75dab3" targetNamespace="http://schemas.microsoft.com/office/2006/metadata/properties" ma:root="true" ma:fieldsID="b65ac3c6205f817be1c5de5e39ac7b77" ns2:_="" ns3:_="">
    <xsd:import namespace="18c99b8a-e573-4357-9a16-b4f1771f6f85"/>
    <xsd:import namespace="ddfdf747-a048-41c3-8d40-ab7bda75da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99b8a-e573-4357-9a16-b4f1771f6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fdf747-a048-41c3-8d40-ab7bda75dab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dfdf747-a048-41c3-8d40-ab7bda75dab3">
      <UserInfo>
        <DisplayName>Joe Abel</DisplayName>
        <AccountId>234</AccountId>
        <AccountType/>
      </UserInfo>
      <UserInfo>
        <DisplayName>Stuart Fegan</DisplayName>
        <AccountId>40</AccountId>
        <AccountType/>
      </UserInfo>
      <UserInfo>
        <DisplayName>Karen Leonard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AB942D3-A239-4B48-A250-CFB635861A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89F49F-3E67-4D6C-BD99-8078472E20D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8c99b8a-e573-4357-9a16-b4f1771f6f85"/>
    <ds:schemaRef ds:uri="ddfdf747-a048-41c3-8d40-ab7bda75dab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1C4868-7783-401F-B439-E808548694FB}">
  <ds:schemaRefs>
    <ds:schemaRef ds:uri="http://schemas.microsoft.com/office/2006/metadata/properties"/>
    <ds:schemaRef ds:uri="http://www.w3.org/2000/xmlns/"/>
    <ds:schemaRef ds:uri="ddfdf747-a048-41c3-8d40-ab7bda75dab3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383</Words>
  <Application>Microsoft Office PowerPoint</Application>
  <PresentationFormat>Widescreen</PresentationFormat>
  <Paragraphs>70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 Light</vt:lpstr>
      <vt:lpstr>Arial</vt:lpstr>
      <vt:lpstr>Calibri</vt:lpstr>
      <vt:lpstr>Poppins</vt:lpstr>
      <vt:lpstr>Times New Roman</vt:lpstr>
      <vt:lpstr>office theme</vt:lpstr>
      <vt:lpstr>NHS PENSIONS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Clive Tombs</dc:creator>
  <cp:lastModifiedBy>Clive Tombs</cp:lastModifiedBy>
  <cp:revision>4</cp:revision>
  <dcterms:created xsi:type="dcterms:W3CDTF">2020-06-25T09:23:45Z</dcterms:created>
  <dcterms:modified xsi:type="dcterms:W3CDTF">2020-11-11T10:23:01Z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0x010100094A02CC2240124E99257BB8B5F8ED1D</vt:lpwstr>
  </property>
</Properties>
</file>